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2" r:id="rId2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69"/>
    <p:restoredTop sz="94674"/>
  </p:normalViewPr>
  <p:slideViewPr>
    <p:cSldViewPr snapToGrid="0" snapToObjects="1">
      <p:cViewPr varScale="1">
        <p:scale>
          <a:sx n="138" d="100"/>
          <a:sy n="138" d="100"/>
        </p:scale>
        <p:origin x="192" y="5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g>
</file>

<file path=ppt/media/image13.gif>
</file>

<file path=ppt/media/image14.gif>
</file>

<file path=ppt/media/image15.png>
</file>

<file path=ppt/media/image16.gif>
</file>

<file path=ppt/media/image17.gif>
</file>

<file path=ppt/media/image18.gif>
</file>

<file path=ppt/media/image19.png>
</file>

<file path=ppt/media/image2.png>
</file>

<file path=ppt/media/image3.png>
</file>

<file path=ppt/media/image4.png>
</file>

<file path=ppt/media/image5.svg>
</file>

<file path=ppt/media/image6.jpe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0686DD-D3C6-C24C-A73C-DCCA9FE03806}" type="datetimeFigureOut">
              <a:rPr lang="en-GB" smtClean="0"/>
              <a:t>11/06/2018</a:t>
            </a:fld>
            <a:endParaRPr lang="en-GB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C607CB-35DF-EF48-BB76-9C55E0B4DC4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95290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0"/>
          <p:cNvSpPr>
            <a:spLocks noGrp="1"/>
          </p:cNvSpPr>
          <p:nvPr>
            <p:ph type="title"/>
          </p:nvPr>
        </p:nvSpPr>
        <p:spPr>
          <a:xfrm>
            <a:off x="3779520" y="2239347"/>
            <a:ext cx="7315200" cy="154017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b="1">
                <a:solidFill>
                  <a:schemeClr val="bg1"/>
                </a:solidFill>
                <a:latin typeface="Sansation" charset="0"/>
                <a:ea typeface="Sansation" charset="0"/>
                <a:cs typeface="Sansation" charset="0"/>
              </a:defRPr>
            </a:lvl1pPr>
          </a:lstStyle>
          <a:p>
            <a:r>
              <a:rPr lang="fr-FR"/>
              <a:t>Modifiez le style du titre</a:t>
            </a:r>
            <a:endParaRPr lang="en-GB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0"/>
          </p:nvPr>
        </p:nvSpPr>
        <p:spPr>
          <a:xfrm>
            <a:off x="6446838" y="3779838"/>
            <a:ext cx="4784725" cy="1351999"/>
          </a:xfrm>
          <a:prstGeom prst="rect">
            <a:avLst/>
          </a:prstGeom>
        </p:spPr>
        <p:txBody>
          <a:bodyPr anchor="b">
            <a:normAutofit/>
          </a:bodyPr>
          <a:lstStyle>
            <a:lvl1pPr marL="342900" indent="-342900" algn="r">
              <a:buSzPct val="50000"/>
              <a:buFont typeface=".AppleSystemUIFont" charset="-120"/>
              <a:buChar char=" "/>
              <a:defRPr sz="2400" b="1"/>
            </a:lvl1pPr>
            <a:lvl2pPr marL="800100" indent="-342900" algn="r">
              <a:buSzPct val="50000"/>
              <a:buFont typeface=".AppleSystemUIFont" charset="-120"/>
              <a:buChar char=" "/>
              <a:defRPr sz="2000" b="0">
                <a:solidFill>
                  <a:schemeClr val="accent6">
                    <a:lumMod val="75000"/>
                  </a:schemeClr>
                </a:solidFill>
              </a:defRPr>
            </a:lvl2pPr>
            <a:lvl3pPr marL="914400" indent="0" algn="r">
              <a:buNone/>
              <a:defRPr sz="2400"/>
            </a:lvl3pPr>
            <a:lvl4pPr marL="1371600" indent="0" algn="r">
              <a:buNone/>
              <a:defRPr sz="2400"/>
            </a:lvl4pPr>
            <a:lvl5pPr marL="1828800" indent="0" algn="r">
              <a:buNone/>
              <a:defRPr sz="2400"/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806160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</a:lstStyle>
          <a:p>
            <a:r>
              <a:rPr lang="fr-FR" dirty="0"/>
              <a:t>Cliquez et modifiez le titre</a:t>
            </a:r>
            <a:endParaRPr lang="en-GB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>
                <a:solidFill>
                  <a:schemeClr val="accent6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6">
                    <a:lumMod val="75000"/>
                  </a:schemeClr>
                </a:solidFill>
              </a:defRPr>
            </a:lvl3pPr>
            <a:lvl4pPr>
              <a:defRPr>
                <a:solidFill>
                  <a:schemeClr val="accent6">
                    <a:lumMod val="75000"/>
                  </a:schemeClr>
                </a:solidFill>
              </a:defRPr>
            </a:lvl4pPr>
            <a:lvl5pPr>
              <a:defRPr>
                <a:solidFill>
                  <a:schemeClr val="accent6">
                    <a:lumMod val="75000"/>
                  </a:schemeClr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 b="1">
                <a:solidFill>
                  <a:schemeClr val="tx2"/>
                </a:solidFill>
              </a:defRPr>
            </a:lvl1pPr>
          </a:lstStyle>
          <a:p>
            <a:r>
              <a:rPr lang="fr-FR" dirty="0"/>
              <a:t>Cliquez et modifiez le titre</a:t>
            </a:r>
            <a:endParaRPr lang="en-GB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>
                <a:solidFill>
                  <a:schemeClr val="accent6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6">
                    <a:lumMod val="75000"/>
                  </a:schemeClr>
                </a:solidFill>
              </a:defRPr>
            </a:lvl3pPr>
            <a:lvl4pPr>
              <a:defRPr>
                <a:solidFill>
                  <a:schemeClr val="accent6">
                    <a:lumMod val="75000"/>
                  </a:schemeClr>
                </a:solidFill>
              </a:defRPr>
            </a:lvl4pPr>
            <a:lvl5pPr>
              <a:defRPr>
                <a:solidFill>
                  <a:schemeClr val="accent6">
                    <a:lumMod val="75000"/>
                  </a:schemeClr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</a:lstStyle>
          <a:p>
            <a:r>
              <a:rPr lang="fr-FR" dirty="0"/>
              <a:t>Cliquez et modifiez le titre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>
                    <a:lumMod val="75000"/>
                  </a:schemeClr>
                </a:solidFill>
              </a:defRPr>
            </a:lvl2pPr>
            <a:lvl3pPr>
              <a:defRPr>
                <a:solidFill>
                  <a:schemeClr val="tx2">
                    <a:lumMod val="75000"/>
                  </a:schemeClr>
                </a:solidFill>
              </a:defRPr>
            </a:lvl3pPr>
            <a:lvl4pPr>
              <a:defRPr>
                <a:solidFill>
                  <a:schemeClr val="tx2">
                    <a:lumMod val="75000"/>
                  </a:schemeClr>
                </a:solidFill>
              </a:defRPr>
            </a:lvl4pPr>
            <a:lvl5pPr>
              <a:defRPr>
                <a:solidFill>
                  <a:schemeClr val="tx2">
                    <a:lumMod val="75000"/>
                  </a:schemeClr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1">
                <a:solidFill>
                  <a:schemeClr val="tx2"/>
                </a:solidFill>
              </a:defRPr>
            </a:lvl1pPr>
          </a:lstStyle>
          <a:p>
            <a:r>
              <a:rPr lang="fr-FR" dirty="0"/>
              <a:t>Cliquez et modifiez le titre</a:t>
            </a:r>
            <a:endParaRPr lang="en-GB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accent6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</a:lstStyle>
          <a:p>
            <a:r>
              <a:rPr lang="fr-FR" dirty="0"/>
              <a:t>Cliquez et modifiez le titre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>
                <a:solidFill>
                  <a:schemeClr val="accent6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6">
                    <a:lumMod val="75000"/>
                  </a:schemeClr>
                </a:solidFill>
              </a:defRPr>
            </a:lvl3pPr>
            <a:lvl4pPr>
              <a:defRPr>
                <a:solidFill>
                  <a:schemeClr val="accent6">
                    <a:lumMod val="75000"/>
                  </a:schemeClr>
                </a:solidFill>
              </a:defRPr>
            </a:lvl4pPr>
            <a:lvl5pPr>
              <a:defRPr>
                <a:solidFill>
                  <a:schemeClr val="accent6">
                    <a:lumMod val="75000"/>
                  </a:schemeClr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>
                <a:solidFill>
                  <a:schemeClr val="accent6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6">
                    <a:lumMod val="75000"/>
                  </a:schemeClr>
                </a:solidFill>
              </a:defRPr>
            </a:lvl3pPr>
            <a:lvl4pPr>
              <a:defRPr>
                <a:solidFill>
                  <a:schemeClr val="accent6">
                    <a:lumMod val="75000"/>
                  </a:schemeClr>
                </a:solidFill>
              </a:defRPr>
            </a:lvl4pPr>
            <a:lvl5pPr>
              <a:defRPr>
                <a:solidFill>
                  <a:schemeClr val="accent6">
                    <a:lumMod val="75000"/>
                  </a:schemeClr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</a:lstStyle>
          <a:p>
            <a:r>
              <a:rPr lang="fr-FR" dirty="0"/>
              <a:t>Cliquez et modifiez le titre</a:t>
            </a:r>
            <a:endParaRPr lang="en-GB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>
                <a:solidFill>
                  <a:schemeClr val="accent6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6">
                    <a:lumMod val="75000"/>
                  </a:schemeClr>
                </a:solidFill>
              </a:defRPr>
            </a:lvl3pPr>
            <a:lvl4pPr>
              <a:defRPr>
                <a:solidFill>
                  <a:schemeClr val="accent6">
                    <a:lumMod val="75000"/>
                  </a:schemeClr>
                </a:solidFill>
              </a:defRPr>
            </a:lvl4pPr>
            <a:lvl5pPr>
              <a:defRPr>
                <a:solidFill>
                  <a:schemeClr val="accent6">
                    <a:lumMod val="75000"/>
                  </a:schemeClr>
                </a:solidFill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GB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>
                <a:solidFill>
                  <a:schemeClr val="accent6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6">
                    <a:lumMod val="75000"/>
                  </a:schemeClr>
                </a:solidFill>
              </a:defRPr>
            </a:lvl3pPr>
            <a:lvl4pPr>
              <a:defRPr>
                <a:solidFill>
                  <a:schemeClr val="accent6">
                    <a:lumMod val="75000"/>
                  </a:schemeClr>
                </a:solidFill>
              </a:defRPr>
            </a:lvl4pPr>
            <a:lvl5pPr>
              <a:defRPr>
                <a:solidFill>
                  <a:schemeClr val="accent6">
                    <a:lumMod val="75000"/>
                  </a:schemeClr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</a:lstStyle>
          <a:p>
            <a:r>
              <a:rPr lang="fr-FR"/>
              <a:t>Cliquez et modifiez le titre</a:t>
            </a:r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fr-FR" dirty="0"/>
              <a:t>Cliquez et modifiez le titre</a:t>
            </a:r>
            <a:endParaRPr lang="en-GB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6">
                    <a:lumMod val="75000"/>
                  </a:schemeClr>
                </a:solidFill>
              </a:defRPr>
            </a:lvl1pPr>
            <a:lvl2pPr>
              <a:defRPr sz="2800">
                <a:solidFill>
                  <a:schemeClr val="accent6">
                    <a:lumMod val="75000"/>
                  </a:schemeClr>
                </a:solidFill>
              </a:defRPr>
            </a:lvl2pPr>
            <a:lvl3pPr>
              <a:defRPr sz="2400">
                <a:solidFill>
                  <a:schemeClr val="accent6">
                    <a:lumMod val="75000"/>
                  </a:schemeClr>
                </a:solidFill>
              </a:defRPr>
            </a:lvl3pPr>
            <a:lvl4pPr>
              <a:defRPr sz="2000">
                <a:solidFill>
                  <a:schemeClr val="accent6">
                    <a:lumMod val="75000"/>
                  </a:schemeClr>
                </a:solidFill>
              </a:defRPr>
            </a:lvl4pPr>
            <a:lvl5pPr>
              <a:defRPr sz="2000">
                <a:solidFill>
                  <a:schemeClr val="accent6">
                    <a:lumMod val="7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accent6">
                    <a:lumMod val="7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fr-FR" dirty="0"/>
              <a:t>Cliquez et modifiez le titre</a:t>
            </a:r>
            <a:endParaRPr lang="en-GB" dirty="0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solidFill>
                  <a:schemeClr val="accent6">
                    <a:lumMod val="7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070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3823849"/>
            <a:ext cx="12192000" cy="329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65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pmtrends.com/cypress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cypress.io/guides/references/trade-offs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egghead.io/courses/end-to-end-testing-with-cypress" TargetMode="External"/><Relationship Id="rId3" Type="http://schemas.openxmlformats.org/officeDocument/2006/relationships/hyperlink" Target="https://github.com/cypress-io/cypress-example-recipes" TargetMode="External"/><Relationship Id="rId7" Type="http://schemas.openxmlformats.org/officeDocument/2006/relationships/hyperlink" Target="https://speakerdeck.com/jennifershehane/automated-testing-for-the-modern-web" TargetMode="External"/><Relationship Id="rId2" Type="http://schemas.openxmlformats.org/officeDocument/2006/relationships/hyperlink" Target="https://docs.cypress.io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C1D94jWy8uE" TargetMode="External"/><Relationship Id="rId5" Type="http://schemas.openxmlformats.org/officeDocument/2006/relationships/hyperlink" Target="https://www.youtube.com/watch?v=5FnalKRjpZk" TargetMode="External"/><Relationship Id="rId4" Type="http://schemas.openxmlformats.org/officeDocument/2006/relationships/hyperlink" Target="https://www.youtube.com/watch?v=5XQOK0v_YRE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xpedia.wd5.myworkdayjobs.com/search" TargetMode="External"/><Relationship Id="rId5" Type="http://schemas.openxmlformats.org/officeDocument/2006/relationships/image" Target="../media/image6.jpe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/>
              <a:t>Accélerez</a:t>
            </a:r>
            <a:r>
              <a:rPr lang="en-GB" dirty="0"/>
              <a:t> </a:t>
            </a:r>
            <a:r>
              <a:rPr lang="en-GB" dirty="0" err="1"/>
              <a:t>vos</a:t>
            </a:r>
            <a:r>
              <a:rPr lang="en-GB" dirty="0"/>
              <a:t> tests end-to-end avec Cypress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Rodolphe Bung</a:t>
            </a:r>
          </a:p>
          <a:p>
            <a:pPr lvl="1"/>
            <a:r>
              <a:rPr lang="en-GB" dirty="0"/>
              <a:t>@</a:t>
            </a:r>
            <a:r>
              <a:rPr lang="en-GB" dirty="0" err="1"/>
              <a:t>rodbung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495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CE07B7-5E44-E44C-8AC0-35BAAE5D9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Une démo !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FABA189-AF30-A44A-B13B-D45F85A7D7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 </a:t>
            </a:r>
          </a:p>
        </p:txBody>
      </p:sp>
      <p:pic>
        <p:nvPicPr>
          <p:cNvPr id="2050" name="Picture 2" descr="Santa Im GIF">
            <a:extLst>
              <a:ext uri="{FF2B5EF4-FFF2-40B4-BE49-F238E27FC236}">
                <a16:creationId xmlns:a16="http://schemas.microsoft.com/office/drawing/2014/main" id="{A8EA5AD0-642A-D04E-9B3D-AAE88CF46F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7534" y="2982075"/>
            <a:ext cx="4064000" cy="184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7161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357E18B-85E2-4E40-86B0-798ED9F2FF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646" y="939355"/>
            <a:ext cx="8838707" cy="498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971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9DDD26-E5F8-F443-BEDD-5B3777665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Résumé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20A4B2-3510-164B-B825-960F35B57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Test de flow</a:t>
            </a:r>
          </a:p>
          <a:p>
            <a:r>
              <a:rPr lang="fr-FR" dirty="0"/>
              <a:t>Test page unique</a:t>
            </a:r>
          </a:p>
          <a:p>
            <a:r>
              <a:rPr lang="fr-FR" dirty="0"/>
              <a:t>Intercepter et </a:t>
            </a:r>
            <a:r>
              <a:rPr lang="fr-FR" dirty="0" err="1"/>
              <a:t>stubber</a:t>
            </a:r>
            <a:r>
              <a:rPr lang="fr-FR" dirty="0"/>
              <a:t> les requêtes XHR</a:t>
            </a:r>
          </a:p>
          <a:p>
            <a:r>
              <a:rPr lang="fr-FR" dirty="0"/>
              <a:t>Enrichir le comportement de </a:t>
            </a:r>
            <a:r>
              <a:rPr lang="fr-FR" dirty="0" err="1"/>
              <a:t>Cypress</a:t>
            </a:r>
            <a:r>
              <a:rPr lang="fr-FR" dirty="0"/>
              <a:t> avec les </a:t>
            </a:r>
            <a:r>
              <a:rPr lang="fr-FR" i="1" dirty="0"/>
              <a:t>custom </a:t>
            </a:r>
            <a:r>
              <a:rPr lang="fr-FR" i="1" dirty="0" err="1"/>
              <a:t>commands</a:t>
            </a:r>
            <a:endParaRPr lang="fr-FR" i="1" dirty="0"/>
          </a:p>
          <a:p>
            <a:r>
              <a:rPr lang="fr-FR" dirty="0"/>
              <a:t>Se mettre dans l’état que l’on souhaite sans utiliser l’UI</a:t>
            </a:r>
          </a:p>
          <a:p>
            <a:r>
              <a:rPr lang="fr-FR" dirty="0"/>
              <a:t>Lancer les tests via l’interface ou en mode </a:t>
            </a:r>
            <a:r>
              <a:rPr lang="fr-FR" i="1" dirty="0" err="1"/>
              <a:t>headless</a:t>
            </a:r>
            <a:endParaRPr lang="fr-FR" i="1" dirty="0"/>
          </a:p>
          <a:p>
            <a:r>
              <a:rPr lang="fr-FR" dirty="0"/>
              <a:t>Dashboard service</a:t>
            </a:r>
          </a:p>
        </p:txBody>
      </p:sp>
    </p:spTree>
    <p:extLst>
      <p:ext uri="{BB962C8B-B14F-4D97-AF65-F5344CB8AC3E}">
        <p14:creationId xmlns:p14="http://schemas.microsoft.com/office/powerpoint/2010/main" val="2848073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78.media.tumblr.com/7522db2557d31e33684a05e7dc097992/tumblr_n0xm24qMfD1rb2l1co2_r1_400.gif">
            <a:extLst>
              <a:ext uri="{FF2B5EF4-FFF2-40B4-BE49-F238E27FC236}">
                <a16:creationId xmlns:a16="http://schemas.microsoft.com/office/drawing/2014/main" id="{E6122AE9-DBE5-6644-A8AC-07CB19A7C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657" y="1007036"/>
            <a:ext cx="6688348" cy="4843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871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46FCAD-9D1A-DD4F-99EE-D600BB3A4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Encore des </a:t>
            </a:r>
            <a:r>
              <a:rPr lang="fr-FR" dirty="0" err="1"/>
              <a:t>fonctionalités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CC27AE-90BB-D344-8CBD-16445498E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Tester unitairement ses composants : </a:t>
            </a:r>
            <a:r>
              <a:rPr lang="fr-FR" i="1" dirty="0" err="1"/>
              <a:t>cypress</a:t>
            </a:r>
            <a:r>
              <a:rPr lang="fr-FR" i="1" dirty="0"/>
              <a:t>-*-unit-test </a:t>
            </a:r>
            <a:r>
              <a:rPr lang="fr-FR" dirty="0"/>
              <a:t>(vue, </a:t>
            </a:r>
            <a:r>
              <a:rPr lang="fr-FR" dirty="0" err="1"/>
              <a:t>react</a:t>
            </a:r>
            <a:r>
              <a:rPr lang="fr-FR" dirty="0"/>
              <a:t>, cycle, svelte, </a:t>
            </a:r>
            <a:r>
              <a:rPr lang="fr-FR" dirty="0" err="1"/>
              <a:t>angular</a:t>
            </a:r>
            <a:r>
              <a:rPr lang="fr-FR" dirty="0"/>
              <a:t>, </a:t>
            </a:r>
            <a:r>
              <a:rPr lang="fr-FR" dirty="0" err="1"/>
              <a:t>hyperapp</a:t>
            </a:r>
            <a:r>
              <a:rPr lang="fr-FR" dirty="0"/>
              <a:t>)</a:t>
            </a:r>
          </a:p>
          <a:p>
            <a:r>
              <a:rPr lang="fr-FR" dirty="0"/>
              <a:t>Tester la régression visuelle</a:t>
            </a:r>
          </a:p>
          <a:p>
            <a:r>
              <a:rPr lang="fr-FR" dirty="0"/>
              <a:t>Les plugins (</a:t>
            </a:r>
            <a:r>
              <a:rPr lang="fr-FR" dirty="0" err="1"/>
              <a:t>Typescript</a:t>
            </a:r>
            <a:r>
              <a:rPr lang="fr-FR" dirty="0"/>
              <a:t>, </a:t>
            </a:r>
            <a:r>
              <a:rPr lang="fr-FR" dirty="0" err="1"/>
              <a:t>Cucumber</a:t>
            </a:r>
            <a:r>
              <a:rPr lang="fr-F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02848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98E3C4-AFA6-7D4A-8ECD-3C5247702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communauté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B82546F-95F2-094A-BBDA-404BCD5DB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173" y="1279173"/>
            <a:ext cx="7989651" cy="4168316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07362ED-ACE6-3148-9066-F932ED3DB592}"/>
              </a:ext>
            </a:extLst>
          </p:cNvPr>
          <p:cNvSpPr txBox="1"/>
          <p:nvPr/>
        </p:nvSpPr>
        <p:spPr>
          <a:xfrm>
            <a:off x="4260715" y="5564224"/>
            <a:ext cx="36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hlinkClick r:id="rId3"/>
              </a:rPr>
              <a:t>http://www.npmtrends.com/cypress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23216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8772AA-9DF7-304B-A96E-A8213239E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Des inconvénients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2DA79FE-DA16-DF43-ADBE-64E5626E6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Encore un peu jeune ?</a:t>
            </a:r>
          </a:p>
          <a:p>
            <a:r>
              <a:rPr lang="fr-FR" dirty="0"/>
              <a:t>Des compromis à </a:t>
            </a:r>
            <a:r>
              <a:rPr lang="fr-FR" dirty="0">
                <a:hlinkClick r:id="rId2"/>
              </a:rPr>
              <a:t>connaître</a:t>
            </a:r>
            <a:endParaRPr lang="fr-FR" dirty="0"/>
          </a:p>
          <a:p>
            <a:r>
              <a:rPr lang="fr-FR" dirty="0"/>
              <a:t>Pas encore de support multi-navigateurs</a:t>
            </a:r>
          </a:p>
        </p:txBody>
      </p:sp>
    </p:spTree>
    <p:extLst>
      <p:ext uri="{BB962C8B-B14F-4D97-AF65-F5344CB8AC3E}">
        <p14:creationId xmlns:p14="http://schemas.microsoft.com/office/powerpoint/2010/main" val="23119498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65DCBB-82EF-D640-BE3A-A306321CA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Chez </a:t>
            </a:r>
            <a:r>
              <a:rPr lang="fr-FR" dirty="0" err="1"/>
              <a:t>Egencia</a:t>
            </a:r>
            <a:r>
              <a:rPr lang="fr-FR" dirty="0"/>
              <a:t>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3610295-6A14-A64E-8845-83227BE6D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Bien accueilli par les développeurs et les testeurs</a:t>
            </a:r>
          </a:p>
          <a:p>
            <a:r>
              <a:rPr lang="fr-FR" dirty="0"/>
              <a:t>Tests de flow</a:t>
            </a:r>
          </a:p>
          <a:p>
            <a:r>
              <a:rPr lang="fr-FR" dirty="0"/>
              <a:t>Tests unitaires de pages</a:t>
            </a:r>
          </a:p>
          <a:p>
            <a:r>
              <a:rPr lang="fr-FR" dirty="0"/>
              <a:t>Intégration avec Jenkins/Blue </a:t>
            </a:r>
            <a:r>
              <a:rPr lang="fr-FR" dirty="0" err="1"/>
              <a:t>Ocean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08091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58017B-747A-E34E-8D2E-DF2BD3441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Ressources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88C92C-99C6-BB41-A056-E72D70F0E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Documentation officielle</a:t>
            </a:r>
            <a:endParaRPr lang="fr-FR" dirty="0"/>
          </a:p>
          <a:p>
            <a:r>
              <a:rPr lang="fr-FR" dirty="0">
                <a:hlinkClick r:id="rId3"/>
              </a:rPr>
              <a:t>Les recettes</a:t>
            </a:r>
            <a:endParaRPr lang="fr-FR" dirty="0"/>
          </a:p>
          <a:p>
            <a:r>
              <a:rPr lang="fr-FR" dirty="0">
                <a:hlinkClick r:id="rId4"/>
              </a:rPr>
              <a:t>Conférence </a:t>
            </a:r>
            <a:r>
              <a:rPr lang="fr-FR" dirty="0" err="1">
                <a:hlinkClick r:id="rId4"/>
              </a:rPr>
              <a:t>Assert</a:t>
            </a:r>
            <a:r>
              <a:rPr lang="fr-FR" dirty="0">
                <a:hlinkClick r:id="rId4"/>
              </a:rPr>
              <a:t>(JS) 2018 1/2</a:t>
            </a:r>
            <a:endParaRPr lang="fr-FR" dirty="0"/>
          </a:p>
          <a:p>
            <a:r>
              <a:rPr lang="fr-FR" dirty="0">
                <a:hlinkClick r:id="rId5"/>
              </a:rPr>
              <a:t>Conférence </a:t>
            </a:r>
            <a:r>
              <a:rPr lang="fr-FR" dirty="0" err="1">
                <a:hlinkClick r:id="rId5"/>
              </a:rPr>
              <a:t>Assert</a:t>
            </a:r>
            <a:r>
              <a:rPr lang="fr-FR" dirty="0">
                <a:hlinkClick r:id="rId5"/>
              </a:rPr>
              <a:t>(JS) 2018 2/2</a:t>
            </a:r>
            <a:endParaRPr lang="fr-FR" dirty="0"/>
          </a:p>
          <a:p>
            <a:r>
              <a:rPr lang="fr-FR" dirty="0">
                <a:hlinkClick r:id="rId6"/>
              </a:rPr>
              <a:t>Conférence </a:t>
            </a:r>
            <a:r>
              <a:rPr lang="fr-FR" dirty="0" err="1">
                <a:hlinkClick r:id="rId6"/>
              </a:rPr>
              <a:t>JSConf</a:t>
            </a:r>
            <a:r>
              <a:rPr lang="fr-FR" dirty="0">
                <a:hlinkClick r:id="rId6"/>
              </a:rPr>
              <a:t> </a:t>
            </a:r>
            <a:r>
              <a:rPr lang="fr-FR" dirty="0" err="1">
                <a:hlinkClick r:id="rId6"/>
              </a:rPr>
              <a:t>Iceland</a:t>
            </a:r>
            <a:r>
              <a:rPr lang="fr-FR" dirty="0">
                <a:hlinkClick r:id="rId6"/>
              </a:rPr>
              <a:t> 2018</a:t>
            </a:r>
            <a:endParaRPr lang="fr-FR" dirty="0"/>
          </a:p>
          <a:p>
            <a:r>
              <a:rPr lang="fr-FR" dirty="0" err="1">
                <a:hlinkClick r:id="rId7"/>
              </a:rPr>
              <a:t>Automated</a:t>
            </a:r>
            <a:r>
              <a:rPr lang="fr-FR" dirty="0">
                <a:hlinkClick r:id="rId7"/>
              </a:rPr>
              <a:t> </a:t>
            </a:r>
            <a:r>
              <a:rPr lang="fr-FR" dirty="0" err="1">
                <a:hlinkClick r:id="rId7"/>
              </a:rPr>
              <a:t>Testing</a:t>
            </a:r>
            <a:r>
              <a:rPr lang="fr-FR" dirty="0">
                <a:hlinkClick r:id="rId7"/>
              </a:rPr>
              <a:t> for the Modern Web</a:t>
            </a:r>
            <a:endParaRPr lang="fr-FR" dirty="0"/>
          </a:p>
          <a:p>
            <a:r>
              <a:rPr lang="fr-FR" dirty="0">
                <a:hlinkClick r:id="rId8"/>
              </a:rPr>
              <a:t>End to End </a:t>
            </a:r>
            <a:r>
              <a:rPr lang="fr-FR" dirty="0" err="1">
                <a:hlinkClick r:id="rId8"/>
              </a:rPr>
              <a:t>testing</a:t>
            </a:r>
            <a:r>
              <a:rPr lang="fr-FR" dirty="0">
                <a:hlinkClick r:id="rId8"/>
              </a:rPr>
              <a:t> </a:t>
            </a:r>
            <a:r>
              <a:rPr lang="fr-FR" dirty="0" err="1">
                <a:hlinkClick r:id="rId8"/>
              </a:rPr>
              <a:t>with</a:t>
            </a:r>
            <a:r>
              <a:rPr lang="fr-FR" dirty="0">
                <a:hlinkClick r:id="rId8"/>
              </a:rPr>
              <a:t> </a:t>
            </a:r>
            <a:r>
              <a:rPr lang="fr-FR" dirty="0" err="1">
                <a:hlinkClick r:id="rId8"/>
              </a:rPr>
              <a:t>Cypress</a:t>
            </a:r>
            <a:r>
              <a:rPr lang="fr-FR" dirty="0">
                <a:hlinkClick r:id="rId8"/>
              </a:rPr>
              <a:t> sur </a:t>
            </a:r>
            <a:r>
              <a:rPr lang="fr-FR" dirty="0" err="1">
                <a:hlinkClick r:id="rId8"/>
              </a:rPr>
              <a:t>egghead.io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993983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7B0624-80C6-6244-8A72-C75809539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6380" y="2352502"/>
            <a:ext cx="1539239" cy="789046"/>
          </a:xfrm>
        </p:spPr>
        <p:txBody>
          <a:bodyPr/>
          <a:lstStyle/>
          <a:p>
            <a:r>
              <a:rPr lang="fr-FR" dirty="0"/>
              <a:t>Merci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2BE269-1710-4940-8785-48915A240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3124" y="3429000"/>
            <a:ext cx="2561705" cy="526877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Des questions ?</a:t>
            </a:r>
          </a:p>
        </p:txBody>
      </p:sp>
    </p:spTree>
    <p:extLst>
      <p:ext uri="{BB962C8B-B14F-4D97-AF65-F5344CB8AC3E}">
        <p14:creationId xmlns:p14="http://schemas.microsoft.com/office/powerpoint/2010/main" val="3677024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DD42105-DEB6-1143-8E6C-44F384F5B3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Rodolphe </a:t>
            </a:r>
            <a:r>
              <a:rPr lang="fr-FR" dirty="0" err="1"/>
              <a:t>Bung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Développeur depuis 2005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   @</a:t>
            </a:r>
            <a:r>
              <a:rPr lang="fr-FR" dirty="0" err="1"/>
              <a:t>rodbung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      </a:t>
            </a:r>
            <a:r>
              <a:rPr lang="fr-FR" dirty="0" err="1"/>
              <a:t>rbung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68ACD53-B481-294D-844D-807CF3B548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Chez </a:t>
            </a:r>
            <a:r>
              <a:rPr lang="fr-FR" dirty="0" err="1"/>
              <a:t>Egencia</a:t>
            </a:r>
            <a:r>
              <a:rPr lang="fr-FR" dirty="0"/>
              <a:t> depuis 2016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6" name="Picture 4" descr="logo de Twitter">
            <a:extLst>
              <a:ext uri="{FF2B5EF4-FFF2-40B4-BE49-F238E27FC236}">
                <a16:creationId xmlns:a16="http://schemas.microsoft.com/office/drawing/2014/main" id="{5D43DF1F-79D3-AC46-A4A1-600D37A344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392431"/>
            <a:ext cx="466898" cy="380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phique 9">
            <a:extLst>
              <a:ext uri="{FF2B5EF4-FFF2-40B4-BE49-F238E27FC236}">
                <a16:creationId xmlns:a16="http://schemas.microsoft.com/office/drawing/2014/main" id="{FAEA4D24-BF44-3B4B-A31C-43A06F6ED6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80744" y="3865992"/>
            <a:ext cx="424354" cy="424354"/>
          </a:xfrm>
          <a:prstGeom prst="rect">
            <a:avLst/>
          </a:prstGeom>
        </p:spPr>
      </p:pic>
      <p:pic>
        <p:nvPicPr>
          <p:cNvPr id="1030" name="Picture 6" descr="https://prnewswire2-a.akamaihd.net/p/1893751/sp/189375100/thumbnail/entry_id/0_c12r61gr/def_height/2700/def_width/2700/version/100012/type/1">
            <a:extLst>
              <a:ext uri="{FF2B5EF4-FFF2-40B4-BE49-F238E27FC236}">
                <a16:creationId xmlns:a16="http://schemas.microsoft.com/office/drawing/2014/main" id="{0EA5D920-D578-9248-A8E7-1BD4B314C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592725"/>
            <a:ext cx="3824547" cy="64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AAA317CB-ED2B-D84B-889A-C222EA915195}"/>
              </a:ext>
            </a:extLst>
          </p:cNvPr>
          <p:cNvSpPr txBox="1"/>
          <p:nvPr/>
        </p:nvSpPr>
        <p:spPr>
          <a:xfrm>
            <a:off x="9247908" y="4290346"/>
            <a:ext cx="1336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6"/>
              </a:rPr>
              <a:t>On recrute !</a:t>
            </a:r>
            <a:endParaRPr lang="fr-FR" dirty="0"/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54E017CA-9FD8-9F4E-85C2-4FF99FBAC9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2200" y="3666486"/>
            <a:ext cx="2815243" cy="211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08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FC250B8F-948B-F040-B440-9F4E371E4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4936" y="2942072"/>
            <a:ext cx="2171007" cy="723842"/>
          </a:xfrm>
        </p:spPr>
        <p:txBody>
          <a:bodyPr/>
          <a:lstStyle/>
          <a:p>
            <a:r>
              <a:rPr lang="fr-FR" dirty="0"/>
              <a:t>Sondage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C019A1D-EE3E-EA43-B592-DDE1173D2768}"/>
              </a:ext>
            </a:extLst>
          </p:cNvPr>
          <p:cNvSpPr txBox="1"/>
          <p:nvPr/>
        </p:nvSpPr>
        <p:spPr>
          <a:xfrm>
            <a:off x="6899564" y="2942072"/>
            <a:ext cx="7065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🧐</a:t>
            </a:r>
          </a:p>
        </p:txBody>
      </p:sp>
    </p:spTree>
    <p:extLst>
      <p:ext uri="{BB962C8B-B14F-4D97-AF65-F5344CB8AC3E}">
        <p14:creationId xmlns:p14="http://schemas.microsoft.com/office/powerpoint/2010/main" val="637011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Selenium Logo">
            <a:extLst>
              <a:ext uri="{FF2B5EF4-FFF2-40B4-BE49-F238E27FC236}">
                <a16:creationId xmlns:a16="http://schemas.microsoft.com/office/drawing/2014/main" id="{BC432B52-63A5-B745-9C32-1D0014B48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679" y="2813309"/>
            <a:ext cx="1360642" cy="1231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FED12ABF-E128-314B-AB63-867B40CEFD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890" y="1563614"/>
            <a:ext cx="2716997" cy="95450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ED10B08-A7E5-C442-A22A-049780685A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7941" y="2194560"/>
            <a:ext cx="3031184" cy="85621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06028DA-97D4-5D49-9148-575CCC2925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330" y="4639541"/>
            <a:ext cx="3312779" cy="91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439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BA75EF-3DAF-4548-8C3F-337FA81E6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Selenium</a:t>
            </a:r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9A371626-9A58-6D4F-ACE3-EE5624A19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980" y="1305096"/>
            <a:ext cx="7294039" cy="4870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423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Résultat de recherche d'images pour &quot;disgusting gif&quot;">
            <a:extLst>
              <a:ext uri="{FF2B5EF4-FFF2-40B4-BE49-F238E27FC236}">
                <a16:creationId xmlns:a16="http://schemas.microsoft.com/office/drawing/2014/main" id="{6176A1DB-74D0-D744-B9BA-5190C1CFF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3121" y="1391425"/>
            <a:ext cx="7983555" cy="4078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2188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FC3D8B-8208-3C4D-A0FC-8D387D1C6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Cypress</a:t>
            </a:r>
            <a:endParaRPr lang="fr-FR" dirty="0"/>
          </a:p>
        </p:txBody>
      </p:sp>
      <p:pic>
        <p:nvPicPr>
          <p:cNvPr id="3" name="Espace réservé du contenu 5">
            <a:extLst>
              <a:ext uri="{FF2B5EF4-FFF2-40B4-BE49-F238E27FC236}">
                <a16:creationId xmlns:a16="http://schemas.microsoft.com/office/drawing/2014/main" id="{D2194044-5058-634D-9038-B085394FE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6967" y="1413162"/>
            <a:ext cx="6075347" cy="4050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</p:pic>
    </p:spTree>
    <p:extLst>
      <p:ext uri="{BB962C8B-B14F-4D97-AF65-F5344CB8AC3E}">
        <p14:creationId xmlns:p14="http://schemas.microsoft.com/office/powerpoint/2010/main" val="2459430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5D237C-B968-7841-B844-88E048868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Cypress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C35E67-46E4-954E-9AB0-65489B2F1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Initié par Brian Mann en 2014</a:t>
            </a:r>
          </a:p>
          <a:p>
            <a:r>
              <a:rPr lang="fr-FR" dirty="0"/>
              <a:t>Beta public depuis octobre 2017</a:t>
            </a:r>
          </a:p>
          <a:p>
            <a:r>
              <a:rPr lang="fr-FR" dirty="0"/>
              <a:t>Focus sur l’expérience développeur (DX)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8212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B42DFBE-EF9C-0848-A365-4ABB8ECA4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673" y="241193"/>
            <a:ext cx="8701369" cy="512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31209"/>
      </p:ext>
    </p:extLst>
  </p:cSld>
  <p:clrMapOvr>
    <a:masterClrMapping/>
  </p:clrMapOvr>
</p:sld>
</file>

<file path=ppt/theme/theme1.xml><?xml version="1.0" encoding="utf-8"?>
<a:theme xmlns:a="http://schemas.openxmlformats.org/drawingml/2006/main" name="VoxxedDays Luxembourg - Intro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oxxedDays Luxembourg 2018" id="{2EE24FE2-602A-A049-A78C-D1B4ADE2ED64}" vid="{AEB123B4-F100-D345-A197-2AD0752BFFEF}"/>
    </a:ext>
  </a:extLst>
</a:theme>
</file>

<file path=ppt/theme/theme2.xml><?xml version="1.0" encoding="utf-8"?>
<a:theme xmlns:a="http://schemas.openxmlformats.org/drawingml/2006/main" name="VoxxedDays Luxembourg Slides">
  <a:themeElements>
    <a:clrScheme name="VoxxedDays Luxembourg 2018">
      <a:dk1>
        <a:srgbClr val="000000"/>
      </a:dk1>
      <a:lt1>
        <a:srgbClr val="FFFFFF"/>
      </a:lt1>
      <a:dk2>
        <a:srgbClr val="1A5B3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58C4F2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oxxedDays Luxembourg 2018" id="{2EE24FE2-602A-A049-A78C-D1B4ADE2ED64}" vid="{A178CADB-4BD9-B547-935D-B0C615E590F6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VoxxedDays Luxembourg - Intro</Template>
  <TotalTime>104</TotalTime>
  <Words>227</Words>
  <Application>Microsoft Macintosh PowerPoint</Application>
  <PresentationFormat>Grand écran</PresentationFormat>
  <Paragraphs>53</Paragraphs>
  <Slides>19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19</vt:i4>
      </vt:variant>
    </vt:vector>
  </HeadingPairs>
  <TitlesOfParts>
    <vt:vector size="26" baseType="lpstr">
      <vt:lpstr>.AppleSystemUIFont</vt:lpstr>
      <vt:lpstr>Arial</vt:lpstr>
      <vt:lpstr>Calibri</vt:lpstr>
      <vt:lpstr>Calibri Light</vt:lpstr>
      <vt:lpstr>Sansation</vt:lpstr>
      <vt:lpstr>VoxxedDays Luxembourg - Intro</vt:lpstr>
      <vt:lpstr>VoxxedDays Luxembourg Slides</vt:lpstr>
      <vt:lpstr>Accélerez vos tests end-to-end avec Cypress</vt:lpstr>
      <vt:lpstr>Présentation PowerPoint</vt:lpstr>
      <vt:lpstr>Sondage</vt:lpstr>
      <vt:lpstr>Présentation PowerPoint</vt:lpstr>
      <vt:lpstr>Selenium</vt:lpstr>
      <vt:lpstr>Présentation PowerPoint</vt:lpstr>
      <vt:lpstr>Cypress</vt:lpstr>
      <vt:lpstr>Cypress</vt:lpstr>
      <vt:lpstr>Présentation PowerPoint</vt:lpstr>
      <vt:lpstr>Une démo !</vt:lpstr>
      <vt:lpstr>Présentation PowerPoint</vt:lpstr>
      <vt:lpstr>Résumé</vt:lpstr>
      <vt:lpstr>Présentation PowerPoint</vt:lpstr>
      <vt:lpstr>Encore des fonctionalités</vt:lpstr>
      <vt:lpstr>La communauté</vt:lpstr>
      <vt:lpstr>Des inconvénients ?</vt:lpstr>
      <vt:lpstr>Chez Egencia ?</vt:lpstr>
      <vt:lpstr>Ressources</vt:lpstr>
      <vt:lpstr>Merci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Accélerez vos tests end-to-end avec Cypress</dc:title>
  <dc:creator>Rodolphe Bung</dc:creator>
  <cp:lastModifiedBy>Rodolphe Bung</cp:lastModifiedBy>
  <cp:revision>30</cp:revision>
  <dcterms:created xsi:type="dcterms:W3CDTF">2018-06-11T20:00:59Z</dcterms:created>
  <dcterms:modified xsi:type="dcterms:W3CDTF">2018-06-11T21:46:49Z</dcterms:modified>
</cp:coreProperties>
</file>

<file path=docProps/thumbnail.jpeg>
</file>